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0" r:id="rId2"/>
    <p:sldId id="425" r:id="rId3"/>
    <p:sldId id="434" r:id="rId4"/>
    <p:sldId id="435" r:id="rId5"/>
    <p:sldId id="436" r:id="rId6"/>
    <p:sldId id="437" r:id="rId7"/>
    <p:sldId id="438" r:id="rId8"/>
    <p:sldId id="440" r:id="rId9"/>
    <p:sldId id="441" r:id="rId10"/>
    <p:sldId id="442" r:id="rId11"/>
    <p:sldId id="443" r:id="rId12"/>
    <p:sldId id="444" r:id="rId13"/>
    <p:sldId id="445" r:id="rId14"/>
    <p:sldId id="447" r:id="rId15"/>
    <p:sldId id="446" r:id="rId16"/>
    <p:sldId id="448" r:id="rId17"/>
    <p:sldId id="449" r:id="rId18"/>
    <p:sldId id="450" r:id="rId19"/>
    <p:sldId id="452" r:id="rId20"/>
    <p:sldId id="451" r:id="rId21"/>
    <p:sldId id="453" r:id="rId22"/>
    <p:sldId id="454" r:id="rId23"/>
    <p:sldId id="455" r:id="rId24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1921" autoAdjust="0"/>
  </p:normalViewPr>
  <p:slideViewPr>
    <p:cSldViewPr>
      <p:cViewPr varScale="1">
        <p:scale>
          <a:sx n="89" d="100"/>
          <a:sy n="89" d="100"/>
        </p:scale>
        <p:origin x="64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06C9A749-0EA1-4D98-AB43-7495ABA46B6E}" type="datetimeFigureOut">
              <a:rPr lang="hu-HU"/>
              <a:pPr>
                <a:defRPr/>
              </a:pPr>
              <a:t>2019. 10. 12.</a:t>
            </a:fld>
            <a:endParaRPr lang="hu-HU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7DEE7EE-78C2-4C02-8D1D-B41B8752D150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0E44466-30BC-4AE6-8959-FFD941E65D9A}" type="datetimeFigureOut">
              <a:rPr lang="hu-HU"/>
              <a:pPr>
                <a:defRPr/>
              </a:pPr>
              <a:t>2019. 10. 12.</a:t>
            </a:fld>
            <a:endParaRPr lang="hu-HU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72FE3CC-20D0-48E9-A952-600A221A1046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5124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356DB-95F3-4BC1-9667-A06CE47F2887}" type="slidenum">
              <a:rPr lang="hu-HU" altLang="hu-HU"/>
              <a:pPr/>
              <a:t>1</a:t>
            </a:fld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8356-6F54-4C3D-A6BA-92C739EC7AE5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F3967-0D30-4304-9E99-E724C5D0FB47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ECB15-A1D5-49D9-8D86-B4612B86451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7ECB5-D94B-4E89-B8A1-2E07A072CAE2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63AE4-2E1D-4B84-83D3-149337F2221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AA14DC-2140-4B26-B659-BC4D1DA288C3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C5B0E-B547-4EF9-BC2B-F61C340CB60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027E0-00E4-445C-973E-B3C91BC521AD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F8EAC-6909-41D5-9F4B-C21B84DAF3A6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8AEB4-C83A-45B0-A800-309C6CD876A8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62E96-3B3F-4F43-B604-0491183647BC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CCF5672-F343-4C16-A952-E16D4E47403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Európai kockázati szabályozás és kormányzás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hu-HU" sz="36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hu-HU" sz="36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Szegedi László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hu-HU" sz="1050" b="1" kern="1200" dirty="0" smtClean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hu-HU" sz="28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NKE-ÁNTK</a:t>
            </a: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Életciklusa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 marL="514350" indent="-514350">
              <a:buNone/>
            </a:pPr>
            <a:r>
              <a:rPr lang="hu-HU" altLang="hu-HU" sz="2800" dirty="0" smtClean="0"/>
              <a:t>	Ez a megelőzés, illetve az </a:t>
            </a:r>
            <a:r>
              <a:rPr lang="hu-HU" altLang="hu-HU" sz="2800" b="1" dirty="0" smtClean="0"/>
              <a:t>elhárítás</a:t>
            </a:r>
            <a:r>
              <a:rPr lang="hu-HU" altLang="hu-HU" sz="2800" dirty="0" smtClean="0"/>
              <a:t> szakasza – ilyenkor lehet szétszedni és újrarendezni (biztonságosabb formában) a helyzetelemeket, illetve megtenni, amit tudunk, a </a:t>
            </a:r>
            <a:r>
              <a:rPr lang="hu-HU" altLang="hu-HU" sz="2800" b="1" dirty="0" smtClean="0"/>
              <a:t>krízisincidens bekövetkeztének megakadályozására</a:t>
            </a:r>
            <a:r>
              <a:rPr lang="hu-HU" altLang="hu-HU" sz="2800" dirty="0" smtClean="0"/>
              <a:t>. Ilyenkor dönthetünk úgy is, hogy „bevállaljuk” a krízist, mert </a:t>
            </a:r>
            <a:r>
              <a:rPr lang="hu-HU" altLang="hu-HU" sz="2800" b="1" dirty="0" smtClean="0"/>
              <a:t>pozitív hozadékai számunkra előnyösek, vagy mert nem bízunk az elkerülhetőségében </a:t>
            </a:r>
            <a:r>
              <a:rPr lang="hu-HU" altLang="hu-HU" sz="2800" dirty="0" smtClean="0"/>
              <a:t>– ezért ilyenkor lehet felkészülni rá. </a:t>
            </a:r>
          </a:p>
          <a:p>
            <a:pPr marL="514350" indent="-514350">
              <a:buNone/>
            </a:pPr>
            <a:r>
              <a:rPr lang="hu-HU" altLang="hu-HU" sz="2800" dirty="0" smtClean="0"/>
              <a:t>	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Életciklusa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 marL="514350" indent="-514350">
              <a:buNone/>
            </a:pPr>
            <a:r>
              <a:rPr lang="hu-HU" altLang="hu-HU" sz="2800" dirty="0" smtClean="0"/>
              <a:t>3) 	</a:t>
            </a:r>
            <a:r>
              <a:rPr lang="hu-HU" altLang="hu-HU" sz="2800" b="1" dirty="0" smtClean="0"/>
              <a:t>Konfliktus/krízisincidens</a:t>
            </a:r>
            <a:r>
              <a:rPr lang="hu-HU" altLang="hu-HU" sz="2800" dirty="0" smtClean="0"/>
              <a:t> – megesik egy vagy több olyan történés, amely kiváltja, elindítja a krízist. Ha gyorsak, felkészültek és szerencsések vagyunk, itt nyílhat lehetőség a kritikus esemény </a:t>
            </a:r>
            <a:r>
              <a:rPr lang="hu-HU" altLang="hu-HU" sz="2800" b="1" dirty="0" smtClean="0"/>
              <a:t>elszigetelésére</a:t>
            </a:r>
            <a:r>
              <a:rPr lang="hu-HU" altLang="hu-HU" sz="2800" dirty="0" smtClean="0"/>
              <a:t>, majd </a:t>
            </a:r>
            <a:r>
              <a:rPr lang="hu-HU" altLang="hu-HU" sz="2800" b="1" dirty="0" smtClean="0"/>
              <a:t>elfojtására</a:t>
            </a:r>
            <a:r>
              <a:rPr lang="hu-HU" altLang="hu-HU" sz="2800" dirty="0" smtClean="0"/>
              <a:t>, a valódi krízis </a:t>
            </a:r>
            <a:r>
              <a:rPr lang="hu-HU" altLang="hu-HU" sz="2800" b="1" dirty="0" smtClean="0"/>
              <a:t>kibontakozásának megelőzésére</a:t>
            </a:r>
          </a:p>
          <a:p>
            <a:pPr marL="514350" indent="-514350">
              <a:buNone/>
            </a:pPr>
            <a:r>
              <a:rPr lang="hu-HU" altLang="hu-HU" sz="2800" dirty="0" smtClean="0"/>
              <a:t>4) 	A </a:t>
            </a:r>
            <a:r>
              <a:rPr lang="hu-HU" altLang="hu-HU" sz="2800" b="1" dirty="0" smtClean="0"/>
              <a:t>kríziskezelés</a:t>
            </a:r>
            <a:r>
              <a:rPr lang="hu-HU" altLang="hu-HU" sz="2800" dirty="0" smtClean="0"/>
              <a:t>– ilyenkor a krízis öngerjesztő mechanizmusainak megtörésével, határok közé kényszerítésével, visszaszorításával, okainak megszüntetésével próbálhatjuk a válság megoldását, a további eszkalálódásának megakadályozását, a veszteségek minimalizálását elérni.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Életciklusa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 marL="514350" indent="-514350">
              <a:buAutoNum type="arabicParenR" startAt="5"/>
            </a:pPr>
            <a:r>
              <a:rPr lang="hu-HU" altLang="hu-HU" sz="2800" dirty="0" smtClean="0"/>
              <a:t>A </a:t>
            </a:r>
            <a:r>
              <a:rPr lang="hu-HU" altLang="hu-HU" sz="2800" b="1" dirty="0" smtClean="0"/>
              <a:t>helyreállítás és utókezelés </a:t>
            </a:r>
            <a:r>
              <a:rPr lang="hu-HU" altLang="hu-HU" sz="2800" dirty="0" smtClean="0"/>
              <a:t>szakasza – a krízis megoldása után a visszamaradt romok eltakarítása, a negatív hatások és következmények kezelése, a további krízisek gyors kialakulásához vezető helyzetelemek („parázs”) figyelemmel kísérése és (amennyiben lehetséges) felszámolása a feladat. </a:t>
            </a:r>
          </a:p>
          <a:p>
            <a:pPr marL="514350" indent="-514350">
              <a:buAutoNum type="arabicParenR" startAt="5"/>
            </a:pPr>
            <a:endParaRPr lang="hu-HU" altLang="hu-HU" sz="2800" dirty="0" smtClean="0"/>
          </a:p>
          <a:p>
            <a:pPr marL="514350" indent="-514350">
              <a:buNone/>
            </a:pPr>
            <a:r>
              <a:rPr lang="hu-HU" altLang="hu-HU" sz="2800" dirty="0" smtClean="0"/>
              <a:t>Konkrét példa: pl. Csernobil-sorozat?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Krízismenedzsment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1" y="1387475"/>
            <a:ext cx="8820472" cy="5281613"/>
          </a:xfrm>
        </p:spPr>
        <p:txBody>
          <a:bodyPr/>
          <a:lstStyle/>
          <a:p>
            <a:pPr marL="514350" indent="-514350">
              <a:buFontTx/>
              <a:buChar char="-"/>
            </a:pPr>
            <a:r>
              <a:rPr lang="hu-HU" altLang="hu-HU" sz="2800" b="1" dirty="0" smtClean="0"/>
              <a:t>20. század legelején </a:t>
            </a:r>
            <a:r>
              <a:rPr lang="hu-HU" altLang="hu-HU" sz="2800" dirty="0" smtClean="0"/>
              <a:t>a vezetéstudomány is kezdett európai értelemben vett modern tudománnyá válni, kialakítani a maga céljait, eszköztárát és intézményrendszerét</a:t>
            </a:r>
          </a:p>
          <a:p>
            <a:pPr marL="514350" indent="-514350">
              <a:buFontTx/>
              <a:buChar char="-"/>
            </a:pPr>
            <a:r>
              <a:rPr lang="hu-HU" altLang="hu-HU" sz="2800" dirty="0" smtClean="0"/>
              <a:t>A </a:t>
            </a:r>
            <a:r>
              <a:rPr lang="hu-HU" altLang="hu-HU" sz="2800" b="1" dirty="0" smtClean="0"/>
              <a:t>világháborúk korszakának kérdései </a:t>
            </a:r>
            <a:r>
              <a:rPr lang="hu-HU" altLang="hu-HU" sz="2800" dirty="0" smtClean="0"/>
              <a:t>és tapasztalatai szorosabbra fűzték a katonai vezetés és a civil vezetéstudomány kapcsolatát</a:t>
            </a:r>
          </a:p>
          <a:p>
            <a:pPr marL="514350" indent="-514350">
              <a:buFontTx/>
              <a:buChar char="-"/>
            </a:pPr>
            <a:r>
              <a:rPr lang="hu-HU" altLang="hu-HU" sz="2800" b="1" dirty="0" smtClean="0"/>
              <a:t>hatvanas és hetvenes évek </a:t>
            </a:r>
            <a:r>
              <a:rPr lang="hu-HU" altLang="hu-HU" sz="2800" dirty="0" smtClean="0"/>
              <a:t>demokratizálódása, a civil szektor, a közintézmények igényei további szempontokat, új megközelítéseket, új igényeket hoztak a felszínre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Krízismenedzsment és vezetéstudomány 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1" y="1387475"/>
            <a:ext cx="8820472" cy="5281613"/>
          </a:xfrm>
        </p:spPr>
        <p:txBody>
          <a:bodyPr/>
          <a:lstStyle/>
          <a:p>
            <a:pPr marL="514350" indent="-514350">
              <a:buFontTx/>
              <a:buChar char="-"/>
            </a:pPr>
            <a:r>
              <a:rPr lang="hu-HU" altLang="hu-HU" sz="2400" dirty="0" smtClean="0"/>
              <a:t>1980-as évek: </a:t>
            </a:r>
            <a:r>
              <a:rPr lang="hu-HU" altLang="hu-HU" sz="2400" b="1" dirty="0" smtClean="0"/>
              <a:t>VÁLTOZÁS</a:t>
            </a:r>
            <a:r>
              <a:rPr lang="hu-HU" altLang="hu-HU" sz="2400" dirty="0" smtClean="0"/>
              <a:t> szervezet élő voltának, működőképességének, életképességének előfeltétele, jele és bizonyítéka</a:t>
            </a:r>
          </a:p>
          <a:p>
            <a:pPr marL="514350" indent="-514350">
              <a:buFontTx/>
              <a:buChar char="-"/>
            </a:pPr>
            <a:r>
              <a:rPr lang="hu-HU" altLang="hu-HU" sz="2400" dirty="0" smtClean="0"/>
              <a:t>krízismenedzsment a vezetéstudomány az az ága, amelynek </a:t>
            </a:r>
            <a:r>
              <a:rPr lang="hu-HU" altLang="hu-HU" sz="2400" b="1" dirty="0" smtClean="0"/>
              <a:t>fókuszában a válságok állnak</a:t>
            </a:r>
          </a:p>
          <a:p>
            <a:pPr marL="514350" indent="-514350">
              <a:buFontTx/>
              <a:buChar char="-"/>
            </a:pPr>
            <a:r>
              <a:rPr lang="hu-HU" altLang="hu-HU" sz="2400" b="1" dirty="0" smtClean="0"/>
              <a:t>Okai 1980-as évekre: </a:t>
            </a:r>
          </a:p>
          <a:p>
            <a:pPr marL="514350" indent="-514350">
              <a:buAutoNum type="arabicParenR"/>
            </a:pPr>
            <a:r>
              <a:rPr lang="hu-HU" altLang="hu-HU" sz="2400" b="1" dirty="0" smtClean="0"/>
              <a:t>japán verseny </a:t>
            </a:r>
            <a:r>
              <a:rPr lang="hu-HU" altLang="hu-HU" sz="2400" dirty="0" smtClean="0"/>
              <a:t>hatására amerikai vállalatok szorulnak teljes átszervezésre</a:t>
            </a:r>
          </a:p>
          <a:p>
            <a:pPr marL="514350" indent="-514350">
              <a:buAutoNum type="arabicParenR"/>
            </a:pPr>
            <a:r>
              <a:rPr lang="hu-HU" altLang="hu-HU" sz="2400" dirty="0" smtClean="0"/>
              <a:t>a minőségbiztosítási és </a:t>
            </a:r>
            <a:r>
              <a:rPr lang="hu-HU" altLang="hu-HU" sz="2400" b="1" dirty="0" smtClean="0"/>
              <a:t>fejlődési kényszer </a:t>
            </a:r>
            <a:r>
              <a:rPr lang="hu-HU" altLang="hu-HU" sz="2400" dirty="0" smtClean="0"/>
              <a:t>is</a:t>
            </a:r>
          </a:p>
          <a:p>
            <a:pPr marL="514350" indent="-514350">
              <a:buAutoNum type="arabicParenR"/>
            </a:pPr>
            <a:r>
              <a:rPr lang="hu-HU" altLang="hu-HU" sz="2400" dirty="0" smtClean="0"/>
              <a:t>változásokkal való lépéstartás pedig a túlélés (és így a siker) zálogává lett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Krízismenedzsment és vezetéstudomány 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1" y="1387475"/>
            <a:ext cx="8820472" cy="5281613"/>
          </a:xfrm>
        </p:spPr>
        <p:txBody>
          <a:bodyPr/>
          <a:lstStyle/>
          <a:p>
            <a:pPr marL="514350" indent="-514350">
              <a:buFontTx/>
              <a:buChar char="-"/>
            </a:pPr>
            <a:r>
              <a:rPr lang="hu-HU" altLang="hu-HU" sz="2400" dirty="0" smtClean="0"/>
              <a:t>Mára a vezetéstudomány, mondhatni, </a:t>
            </a:r>
            <a:r>
              <a:rPr lang="hu-HU" altLang="hu-HU" sz="2400" b="1" dirty="0" err="1" smtClean="0"/>
              <a:t>szektorfüggetlen</a:t>
            </a:r>
            <a:r>
              <a:rPr lang="hu-HU" altLang="hu-HU" sz="2400" dirty="0" smtClean="0"/>
              <a:t> – tárgyát nem csupán az egyes területek vezetési szokásai, szabályszerűségei, körülményei, lehetőségei és módjai nyújtják, de a </a:t>
            </a:r>
            <a:r>
              <a:rPr lang="hu-HU" altLang="hu-HU" sz="2400" b="1" dirty="0" smtClean="0"/>
              <a:t>szektorfüggő hasonlóságok </a:t>
            </a:r>
            <a:r>
              <a:rPr lang="hu-HU" altLang="hu-HU" sz="2400" dirty="0" smtClean="0"/>
              <a:t>és </a:t>
            </a:r>
            <a:r>
              <a:rPr lang="hu-HU" altLang="hu-HU" sz="2400" b="1" dirty="0" smtClean="0"/>
              <a:t>különbözőségek elemzése és magyarázata </a:t>
            </a:r>
            <a:r>
              <a:rPr lang="hu-HU" altLang="hu-HU" sz="2400" dirty="0" smtClean="0"/>
              <a:t>is</a:t>
            </a:r>
          </a:p>
          <a:p>
            <a:pPr marL="514350" indent="-514350">
              <a:buFontTx/>
              <a:buChar char="-"/>
            </a:pPr>
            <a:r>
              <a:rPr lang="hu-HU" altLang="hu-HU" sz="2400" dirty="0" smtClean="0"/>
              <a:t>állami, egyházi, katonai, vagy üzleti vezetőről, maffiafőnökről vagy </a:t>
            </a:r>
            <a:r>
              <a:rPr lang="hu-HU" altLang="hu-HU" sz="2400" dirty="0" smtClean="0"/>
              <a:t>ENSZ főtitkárról</a:t>
            </a:r>
            <a:r>
              <a:rPr lang="hu-HU" altLang="hu-HU" sz="2400" dirty="0" smtClean="0"/>
              <a:t>, vállalkozóról vagy pártvezérről, környezetük és helyzetük, vezetési stílusuk, döntéseik elemzése, hatásuk a szervezetükre és annak környezetére (illetve a szervezetük és környezetük hatása rájuk)  elvégezhető ugyanazokkal a módszerekkel, sőt, összevethető és tovább analizálható eredményeket fog adni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Krízismenedzsment folyamata és modelljei</a:t>
            </a:r>
            <a:endParaRPr lang="hu-HU" sz="3600" b="1" dirty="0">
              <a:solidFill>
                <a:srgbClr val="C00000"/>
              </a:solidFill>
            </a:endParaRPr>
          </a:p>
        </p:txBody>
      </p:sp>
      <p:pic>
        <p:nvPicPr>
          <p:cNvPr id="6" name="Tartalom helye 5" descr="CrisisManagement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67125" y="2420889"/>
            <a:ext cx="8823417" cy="3096344"/>
          </a:xfrm>
        </p:spPr>
      </p:pic>
      <p:pic>
        <p:nvPicPr>
          <p:cNvPr id="5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Krízismenedzsment folyamata 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Felkészülés (és/vagy érzékelés)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Megelőzés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Károk mérséklése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Helyreállítás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Tanulás és visszacsatornázás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sz="3600" b="1" dirty="0" smtClean="0">
                <a:solidFill>
                  <a:srgbClr val="C00000"/>
                </a:solidFill>
              </a:rPr>
              <a:t>Felkészülés (és/vagy érzékelés)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hu-HU" dirty="0" smtClean="0"/>
              <a:t>A szervezeti szabályozás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Megelőző programok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Fizikai biztonság és egyéb adottságok 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Szerepe: 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Kockázatcsökkentési lehetőségek azonosítása 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Krízisreagálás megtervezése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Krízismenedzsment tervezés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sz="3600" b="1" dirty="0" smtClean="0">
                <a:solidFill>
                  <a:srgbClr val="C00000"/>
                </a:solidFill>
              </a:rPr>
              <a:t>Felkészülés (és/vagy érzékelés)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u-HU" dirty="0" smtClean="0"/>
              <a:t>Krízismenedzsment tervezés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Nem egyértelmű, hogy külön elem-e?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Team felállítása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Kockázatok és veszélyek elemzése (veszély, sérülékenység, következmények) és szcenárió-képzés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Terv kialakítása</a:t>
            </a:r>
          </a:p>
          <a:p>
            <a:pPr marL="514350" indent="-514350">
              <a:buFontTx/>
              <a:buChar char="-"/>
            </a:pPr>
            <a:endParaRPr lang="hu-HU" dirty="0" smtClean="0"/>
          </a:p>
          <a:p>
            <a:pPr marL="514350" indent="-514350">
              <a:buFontTx/>
              <a:buChar char="-"/>
            </a:pPr>
            <a:endParaRPr lang="hu-HU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altLang="hu-HU" b="1" dirty="0" smtClean="0">
                <a:solidFill>
                  <a:srgbClr val="C00000"/>
                </a:solidFill>
                <a:cs typeface="Times New Roman" pitchFamily="18" charset="0"/>
              </a:rPr>
              <a:t>Az egyes tematikus egységek</a:t>
            </a:r>
            <a:endParaRPr lang="hu-HU" altLang="hu-HU" b="1" dirty="0" smtClean="0">
              <a:solidFill>
                <a:srgbClr val="C00000"/>
              </a:solidFill>
            </a:endParaRP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Bevezetés, tantárgyi követelmények ismertetése;	</a:t>
            </a:r>
          </a:p>
          <a:p>
            <a:r>
              <a:rPr lang="hu-HU" sz="2800" dirty="0" smtClean="0"/>
              <a:t>A kockázat szerepe, helye, értékelési lehetőségei</a:t>
            </a:r>
          </a:p>
          <a:p>
            <a:r>
              <a:rPr lang="hu-HU" sz="2800" dirty="0" smtClean="0"/>
              <a:t>A válsághelyzetek szerepe; </a:t>
            </a:r>
          </a:p>
          <a:p>
            <a:r>
              <a:rPr lang="hu-HU" sz="2800" dirty="0" smtClean="0"/>
              <a:t>Szabályozni a bizonytalansági tényezőket; Szabályozás helyes szintje</a:t>
            </a:r>
          </a:p>
          <a:p>
            <a:r>
              <a:rPr lang="hu-HU" sz="2800" dirty="0" smtClean="0"/>
              <a:t>Kockázati szabályozás és kormányzás</a:t>
            </a:r>
            <a:r>
              <a:rPr lang="hu-HU" sz="2800" b="1" dirty="0" smtClean="0"/>
              <a:t> </a:t>
            </a:r>
            <a:r>
              <a:rPr lang="hu-HU" sz="2800" dirty="0" smtClean="0"/>
              <a:t>a belső piacon </a:t>
            </a:r>
          </a:p>
          <a:p>
            <a:r>
              <a:rPr lang="hu-HU" sz="2800" dirty="0" smtClean="0"/>
              <a:t>Kockázati szabályozás és kormányzás</a:t>
            </a:r>
            <a:r>
              <a:rPr lang="hu-HU" sz="2800" b="1" dirty="0" smtClean="0"/>
              <a:t> </a:t>
            </a:r>
            <a:r>
              <a:rPr lang="hu-HU" sz="2800" dirty="0" smtClean="0"/>
              <a:t>a közmenedzsmentben </a:t>
            </a:r>
          </a:p>
          <a:p>
            <a:r>
              <a:rPr lang="hu-HU" sz="2800" dirty="0" smtClean="0"/>
              <a:t>Kockázati szabályozás és kormányzás</a:t>
            </a:r>
            <a:r>
              <a:rPr lang="hu-HU" sz="2800" b="1" dirty="0" smtClean="0"/>
              <a:t> </a:t>
            </a:r>
            <a:r>
              <a:rPr lang="hu-HU" sz="2800" dirty="0" smtClean="0"/>
              <a:t>a rendészetben </a:t>
            </a:r>
          </a:p>
          <a:p>
            <a:endParaRPr lang="hu-HU" altLang="hu-HU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sz="3600" b="1" dirty="0" smtClean="0">
                <a:solidFill>
                  <a:srgbClr val="C00000"/>
                </a:solidFill>
              </a:rPr>
              <a:t>Felkészülés (és/vagy érzékelés)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u-HU" dirty="0" smtClean="0"/>
              <a:t>Terv kialakítása:</a:t>
            </a:r>
          </a:p>
          <a:p>
            <a:pPr marL="514350" indent="-514350">
              <a:buNone/>
            </a:pPr>
            <a:r>
              <a:rPr lang="hu-HU" dirty="0" smtClean="0"/>
              <a:t>A krízisterv részei és elkészítésének menete</a:t>
            </a:r>
          </a:p>
          <a:p>
            <a:pPr marL="514350" indent="-514350">
              <a:buNone/>
            </a:pPr>
            <a:r>
              <a:rPr lang="hu-HU" dirty="0" smtClean="0"/>
              <a:t>1) Összefoglaló 2) kulcsterületek rövid áttekintése 3) Vészhelyzeti reagálás 4) Dokumentáció</a:t>
            </a:r>
          </a:p>
          <a:p>
            <a:pPr marL="514350" indent="-514350">
              <a:buNone/>
            </a:pPr>
            <a:r>
              <a:rPr lang="hu-HU" dirty="0" smtClean="0"/>
              <a:t>A krízisterv végrehajtásának szimulációja </a:t>
            </a:r>
          </a:p>
          <a:p>
            <a:pPr marL="514350" indent="-514350">
              <a:buNone/>
            </a:pPr>
            <a:r>
              <a:rPr lang="hu-HU" dirty="0" smtClean="0"/>
              <a:t>A krízisterv összehangolása más szervezetek, szervezetrészek, egységek elvárásaival</a:t>
            </a:r>
          </a:p>
          <a:p>
            <a:pPr marL="514350" indent="-514350">
              <a:buNone/>
            </a:pPr>
            <a:r>
              <a:rPr lang="hu-HU" dirty="0" smtClean="0"/>
              <a:t>A krízisterv jóváhagyatása és kiosztása</a:t>
            </a:r>
          </a:p>
          <a:p>
            <a:pPr marL="514350" indent="-514350">
              <a:buFontTx/>
              <a:buChar char="-"/>
            </a:pPr>
            <a:endParaRPr lang="hu-HU" dirty="0" smtClean="0"/>
          </a:p>
          <a:p>
            <a:pPr marL="514350" indent="-514350">
              <a:buFontTx/>
              <a:buChar char="-"/>
            </a:pPr>
            <a:endParaRPr lang="hu-HU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sz="3600" b="1" dirty="0" smtClean="0">
                <a:solidFill>
                  <a:srgbClr val="C00000"/>
                </a:solidFill>
              </a:rPr>
              <a:t>Megjelenés és reagálás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hu-HU" dirty="0" smtClean="0"/>
              <a:t>A válság vagy válsághelyzet természetének meghatározása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A reagálás módjának meghatározása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A védekező lépések megtétele</a:t>
            </a:r>
          </a:p>
          <a:p>
            <a:pPr marL="514350" indent="-514350">
              <a:buFontTx/>
              <a:buChar char="-"/>
            </a:pPr>
            <a:endParaRPr lang="hu-HU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sz="3600" b="1" dirty="0" smtClean="0">
                <a:solidFill>
                  <a:srgbClr val="C00000"/>
                </a:solidFill>
              </a:rPr>
              <a:t>Helyreállítás 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hu-HU" dirty="0" smtClean="0"/>
              <a:t>Eredeti állapot helyreállításának lehetősége – ha fennáll?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„Lelki utókezelés”</a:t>
            </a:r>
          </a:p>
          <a:p>
            <a:pPr marL="514350" indent="-514350">
              <a:buFontTx/>
              <a:buChar char="-"/>
            </a:pPr>
            <a:endParaRPr lang="hu-HU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u-HU" sz="3600" b="1" dirty="0" smtClean="0">
                <a:solidFill>
                  <a:srgbClr val="C00000"/>
                </a:solidFill>
              </a:rPr>
              <a:t>Tanulás és visszacsatornázás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hu-HU" dirty="0" smtClean="0"/>
              <a:t>„Lelki utókezelés”</a:t>
            </a:r>
          </a:p>
          <a:p>
            <a:pPr marL="514350" indent="-514350">
              <a:buFontTx/>
              <a:buChar char="-"/>
            </a:pPr>
            <a:r>
              <a:rPr lang="hu-HU" dirty="0" smtClean="0"/>
              <a:t>Tanulságok </a:t>
            </a:r>
            <a:r>
              <a:rPr lang="hu-HU" dirty="0" smtClean="0"/>
              <a:t>átbeszélése</a:t>
            </a:r>
            <a:endParaRPr lang="hu-HU" dirty="0" smtClean="0"/>
          </a:p>
          <a:p>
            <a:pPr marL="514350" indent="-514350">
              <a:buFontTx/>
              <a:buChar char="-"/>
            </a:pPr>
            <a:r>
              <a:rPr lang="hu-HU" dirty="0" smtClean="0"/>
              <a:t>Miért fontos visszacsatornázás?</a:t>
            </a:r>
          </a:p>
          <a:p>
            <a:pPr marL="514350" indent="-514350">
              <a:buFontTx/>
              <a:buChar char="-"/>
            </a:pPr>
            <a:endParaRPr lang="hu-HU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Nehéz definiálhatóság itt is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459787" cy="5281613"/>
          </a:xfrm>
        </p:spPr>
        <p:txBody>
          <a:bodyPr/>
          <a:lstStyle/>
          <a:p>
            <a:r>
              <a:rPr lang="hu-HU" altLang="hu-HU" sz="2100" b="1" u="sng" dirty="0" smtClean="0"/>
              <a:t>Etimológiai eredete:</a:t>
            </a:r>
          </a:p>
          <a:p>
            <a:r>
              <a:rPr lang="hu-HU" altLang="hu-HU" sz="2100" dirty="0" smtClean="0"/>
              <a:t>Görög szóösszetétel „választás, kiválasztás, ítélet” (mer megtenni valamit)</a:t>
            </a:r>
          </a:p>
          <a:p>
            <a:pPr>
              <a:buFontTx/>
              <a:buChar char="-"/>
              <a:defRPr/>
            </a:pPr>
            <a:r>
              <a:rPr lang="hu-HU" altLang="en-US" sz="2100" dirty="0" smtClean="0">
                <a:cs typeface="Arial" panose="020B0604020202020204" pitchFamily="34" charset="0"/>
              </a:rPr>
              <a:t>Szophoklész eredeti drámájának a címe Krízis – </a:t>
            </a:r>
            <a:r>
              <a:rPr lang="hu-HU" altLang="en-US" sz="2100" dirty="0" err="1" smtClean="0">
                <a:cs typeface="Arial" panose="020B0604020202020204" pitchFamily="34" charset="0"/>
              </a:rPr>
              <a:t>Párisz</a:t>
            </a:r>
            <a:r>
              <a:rPr lang="hu-HU" altLang="en-US" sz="2100" dirty="0" smtClean="0">
                <a:cs typeface="Arial" panose="020B0604020202020204" pitchFamily="34" charset="0"/>
              </a:rPr>
              <a:t> melyik istennőt választja, akinek az aranyalmát adja…</a:t>
            </a:r>
          </a:p>
          <a:p>
            <a:pPr>
              <a:buNone/>
              <a:defRPr/>
            </a:pPr>
            <a:r>
              <a:rPr lang="hu-HU" altLang="en-US" sz="2100" b="1" u="sng" dirty="0" smtClean="0">
                <a:cs typeface="Arial" panose="020B0604020202020204" pitchFamily="34" charset="0"/>
              </a:rPr>
              <a:t>Krízis</a:t>
            </a:r>
            <a:r>
              <a:rPr lang="hu-HU" altLang="en-US" sz="2100" dirty="0" smtClean="0">
                <a:cs typeface="Arial" panose="020B0604020202020204" pitchFamily="34" charset="0"/>
              </a:rPr>
              <a:t> olyan döntési helyzet, amelynek a kimenetele </a:t>
            </a:r>
            <a:r>
              <a:rPr lang="hu-HU" altLang="en-US" sz="2100" b="1" dirty="0" smtClean="0">
                <a:cs typeface="Arial" panose="020B0604020202020204" pitchFamily="34" charset="0"/>
              </a:rPr>
              <a:t>kétes</a:t>
            </a:r>
            <a:r>
              <a:rPr lang="hu-HU" altLang="en-US" sz="2100" dirty="0" smtClean="0">
                <a:cs typeface="Arial" panose="020B0604020202020204" pitchFamily="34" charset="0"/>
              </a:rPr>
              <a:t>, végletes (vagyis vagy sokkal </a:t>
            </a:r>
            <a:r>
              <a:rPr lang="hu-HU" altLang="en-US" sz="2100" dirty="0" err="1" smtClean="0">
                <a:cs typeface="Arial" panose="020B0604020202020204" pitchFamily="34" charset="0"/>
              </a:rPr>
              <a:t>roszszabb</a:t>
            </a:r>
            <a:r>
              <a:rPr lang="hu-HU" altLang="en-US" sz="2100" dirty="0" smtClean="0">
                <a:cs typeface="Arial" panose="020B0604020202020204" pitchFamily="34" charset="0"/>
              </a:rPr>
              <a:t> lesz utána, vagy sokkal jobb), </a:t>
            </a:r>
            <a:r>
              <a:rPr lang="hu-HU" altLang="en-US" sz="2100" b="1" dirty="0" smtClean="0">
                <a:cs typeface="Arial" panose="020B0604020202020204" pitchFamily="34" charset="0"/>
              </a:rPr>
              <a:t>előre megmondhatatlan</a:t>
            </a:r>
            <a:r>
              <a:rPr lang="hu-HU" altLang="en-US" sz="2100" dirty="0" smtClean="0">
                <a:cs typeface="Arial" panose="020B0604020202020204" pitchFamily="34" charset="0"/>
              </a:rPr>
              <a:t>, s amelyre az alábbi tulajdonságok többé-kevésbé jellemzők: </a:t>
            </a:r>
          </a:p>
          <a:p>
            <a:pPr>
              <a:buNone/>
            </a:pPr>
            <a:r>
              <a:rPr lang="hu-HU" altLang="hu-HU" sz="2100" dirty="0" smtClean="0"/>
              <a:t>• a szervezet, egység vagy egyén rendes működését legalábbis megzavarja, </a:t>
            </a:r>
          </a:p>
          <a:p>
            <a:pPr>
              <a:buNone/>
            </a:pPr>
            <a:r>
              <a:rPr lang="hu-HU" altLang="hu-HU" sz="2100" dirty="0" smtClean="0"/>
              <a:t>• erős tudati, testi vagy érzelmi hatása lehet az érintettekre, </a:t>
            </a:r>
          </a:p>
          <a:p>
            <a:pPr>
              <a:buNone/>
            </a:pPr>
            <a:r>
              <a:rPr lang="hu-HU" altLang="hu-HU" sz="2100" dirty="0" smtClean="0"/>
              <a:t>• jelentős kárt okozhat életben, testi épségben, vagyonban, vagy ezzel fenyeget,</a:t>
            </a:r>
          </a:p>
          <a:p>
            <a:pPr>
              <a:buNone/>
            </a:pPr>
            <a:r>
              <a:rPr lang="hu-HU" altLang="hu-HU" sz="2100" dirty="0" smtClean="0"/>
              <a:t>• külső segítséget igényelhet</a:t>
            </a:r>
          </a:p>
          <a:p>
            <a:pPr>
              <a:buNone/>
            </a:pPr>
            <a:endParaRPr lang="hu-HU" altLang="hu-HU" sz="2100" dirty="0" smtClean="0"/>
          </a:p>
          <a:p>
            <a:endParaRPr lang="hu-HU" altLang="hu-HU" sz="2100" dirty="0" smtClean="0"/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Nehéz definiálhatóság itt is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459787" cy="5281613"/>
          </a:xfrm>
        </p:spPr>
        <p:txBody>
          <a:bodyPr/>
          <a:lstStyle/>
          <a:p>
            <a:pPr>
              <a:buNone/>
            </a:pPr>
            <a:r>
              <a:rPr lang="hu-HU" altLang="hu-HU" sz="2100" dirty="0" smtClean="0"/>
              <a:t>Függ:</a:t>
            </a:r>
          </a:p>
          <a:p>
            <a:pPr>
              <a:buFontTx/>
              <a:buChar char="-"/>
            </a:pPr>
            <a:r>
              <a:rPr lang="hu-HU" altLang="hu-HU" sz="2100" dirty="0" smtClean="0"/>
              <a:t>helyzetértékelésünk mellett, </a:t>
            </a:r>
          </a:p>
          <a:p>
            <a:pPr>
              <a:buFontTx/>
              <a:buChar char="-"/>
            </a:pPr>
            <a:r>
              <a:rPr lang="hu-HU" altLang="hu-HU" sz="2100" dirty="0" smtClean="0"/>
              <a:t>a saját érintettségünktől, </a:t>
            </a:r>
          </a:p>
          <a:p>
            <a:pPr>
              <a:buFontTx/>
              <a:buChar char="-"/>
            </a:pPr>
            <a:r>
              <a:rPr lang="hu-HU" altLang="hu-HU" sz="2100" dirty="0" smtClean="0"/>
              <a:t>az empátiánk erejétől, </a:t>
            </a:r>
          </a:p>
          <a:p>
            <a:pPr>
              <a:buFontTx/>
              <a:buChar char="-"/>
            </a:pPr>
            <a:r>
              <a:rPr lang="hu-HU" altLang="hu-HU" sz="2100" dirty="0" smtClean="0"/>
              <a:t>az érintettekkel való közösségvállalásunk fokától is, </a:t>
            </a:r>
          </a:p>
          <a:p>
            <a:pPr>
              <a:buFontTx/>
              <a:buChar char="-"/>
            </a:pPr>
            <a:r>
              <a:rPr lang="hu-HU" altLang="hu-HU" sz="2100" dirty="0" smtClean="0"/>
              <a:t>tehát erősen szubjektív dolog </a:t>
            </a:r>
          </a:p>
          <a:p>
            <a:endParaRPr lang="hu-HU" altLang="hu-HU" sz="2100" dirty="0" smtClean="0"/>
          </a:p>
          <a:p>
            <a:r>
              <a:rPr lang="hu-HU" altLang="hu-HU" sz="2100" dirty="0" smtClean="0"/>
              <a:t>egyedi, komplex, nyílt rendszert alkot </a:t>
            </a:r>
          </a:p>
          <a:p>
            <a:r>
              <a:rPr lang="hu-HU" altLang="hu-HU" sz="2100" dirty="0" smtClean="0"/>
              <a:t>vizsgálható különböző szempontok szerint, lehatárolható, megfigyelhető és elemezhető, valamilyen transzformációs folyamat zajlik benne, vannak inputjai és outputjai, megfigyelhetők különböző típusú folyamatai, ezek sajátos hatásmechanizmusai, visszacsatolásai, életciklus-szakaszai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Fajtái (méret)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>
              <a:buNone/>
            </a:pPr>
            <a:r>
              <a:rPr lang="hu-HU" altLang="hu-HU" sz="2100" dirty="0" smtClean="0"/>
              <a:t> </a:t>
            </a:r>
            <a:r>
              <a:rPr lang="hu-HU" altLang="hu-HU" sz="2100" dirty="0" err="1" smtClean="0"/>
              <a:t>I</a:t>
            </a:r>
            <a:r>
              <a:rPr lang="hu-HU" altLang="hu-HU" sz="2100" b="1" dirty="0" err="1" smtClean="0"/>
              <a:t>ntraperszonális</a:t>
            </a:r>
            <a:r>
              <a:rPr lang="hu-HU" altLang="hu-HU" sz="2100" dirty="0" smtClean="0"/>
              <a:t> („személyen belüli”, egyéni) konfliktusok egyetlen személyiségen belül zajlanak. </a:t>
            </a:r>
          </a:p>
          <a:p>
            <a:pPr>
              <a:buNone/>
            </a:pPr>
            <a:r>
              <a:rPr lang="hu-HU" altLang="hu-HU" sz="2100" dirty="0" smtClean="0"/>
              <a:t>I</a:t>
            </a:r>
            <a:r>
              <a:rPr lang="hu-HU" altLang="hu-HU" sz="2100" b="1" dirty="0" smtClean="0"/>
              <a:t>nterperszonális</a:t>
            </a:r>
            <a:r>
              <a:rPr lang="hu-HU" altLang="hu-HU" sz="2100" dirty="0" smtClean="0"/>
              <a:t> (személyközi) konfliktusok már egyes emberek között</a:t>
            </a:r>
          </a:p>
          <a:p>
            <a:pPr>
              <a:buNone/>
            </a:pPr>
            <a:r>
              <a:rPr lang="hu-HU" altLang="hu-HU" sz="2100" b="1" dirty="0" smtClean="0"/>
              <a:t>kiscsoportok</a:t>
            </a:r>
            <a:r>
              <a:rPr lang="hu-HU" altLang="hu-HU" sz="2100" dirty="0" smtClean="0"/>
              <a:t> (család, team, stb.) konfliktusai már több embert, a nagycsoportokéi (pl. vállalatrész/szervezetrész, utca, településrész; </a:t>
            </a:r>
            <a:r>
              <a:rPr lang="hu-HU" altLang="hu-HU" sz="2100" dirty="0" err="1" smtClean="0"/>
              <a:t>mény</a:t>
            </a:r>
            <a:r>
              <a:rPr lang="hu-HU" altLang="hu-HU" sz="2100" dirty="0" smtClean="0"/>
              <a:t>, település, stb.) már akár egész szervezeteket érinthetnek. </a:t>
            </a:r>
          </a:p>
          <a:p>
            <a:pPr>
              <a:buNone/>
            </a:pPr>
            <a:r>
              <a:rPr lang="hu-HU" altLang="hu-HU" sz="2100" dirty="0" smtClean="0"/>
              <a:t>A </a:t>
            </a:r>
            <a:r>
              <a:rPr lang="hu-HU" altLang="hu-HU" sz="2100" b="1" dirty="0" smtClean="0"/>
              <a:t>szervezetek közötti konfliktusok </a:t>
            </a:r>
            <a:r>
              <a:rPr lang="hu-HU" altLang="hu-HU" sz="2100" dirty="0" smtClean="0"/>
              <a:t>(pl. piaci árverseny, minisztériumok közti súrlódások, pártok csatározásai, stb.) után már </a:t>
            </a:r>
          </a:p>
          <a:p>
            <a:pPr>
              <a:buNone/>
            </a:pPr>
            <a:r>
              <a:rPr lang="hu-HU" altLang="hu-HU" sz="2100" dirty="0" smtClean="0"/>
              <a:t>a </a:t>
            </a:r>
            <a:r>
              <a:rPr lang="hu-HU" altLang="hu-HU" sz="2100" b="1" dirty="0" smtClean="0"/>
              <a:t>területi egységek következnek</a:t>
            </a:r>
            <a:r>
              <a:rPr lang="hu-HU" altLang="hu-HU" sz="2100" dirty="0" smtClean="0"/>
              <a:t>: az országos, a nemzetközi (regionális, kontinentális) és a globális konfliktusok csoportjai. </a:t>
            </a:r>
          </a:p>
          <a:p>
            <a:pPr>
              <a:buNone/>
            </a:pPr>
            <a:r>
              <a:rPr lang="hu-HU" altLang="hu-HU" sz="2100" dirty="0" smtClean="0"/>
              <a:t>Végső soron és dimenzióként </a:t>
            </a:r>
            <a:r>
              <a:rPr lang="hu-HU" altLang="hu-HU" sz="2100" b="1" dirty="0" smtClean="0"/>
              <a:t>civilizációk harcáról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Fajtái (okok)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>
              <a:buNone/>
            </a:pPr>
            <a:r>
              <a:rPr lang="hu-HU" altLang="hu-HU" sz="2100" b="1" dirty="0" smtClean="0"/>
              <a:t>Felelősségfelvállalás</a:t>
            </a:r>
            <a:r>
              <a:rPr lang="hu-HU" altLang="hu-HU" sz="2100" dirty="0" smtClean="0"/>
              <a:t> (klímaváltozás, szervezeten belüli konfliktusok)</a:t>
            </a:r>
          </a:p>
          <a:p>
            <a:pPr>
              <a:buNone/>
            </a:pPr>
            <a:endParaRPr lang="hu-HU" altLang="hu-HU" sz="2100" b="1" dirty="0" smtClean="0"/>
          </a:p>
          <a:p>
            <a:pPr>
              <a:buNone/>
            </a:pPr>
            <a:r>
              <a:rPr lang="hu-HU" altLang="hu-HU" sz="2100" b="1" dirty="0" smtClean="0"/>
              <a:t>Érdekkonfliktusok </a:t>
            </a:r>
            <a:r>
              <a:rPr lang="hu-HU" altLang="hu-HU" sz="2100" dirty="0" smtClean="0"/>
              <a:t>(milyen szinten jelenik meg) </a:t>
            </a:r>
          </a:p>
          <a:p>
            <a:pPr>
              <a:buNone/>
            </a:pPr>
            <a:endParaRPr lang="hu-HU" altLang="hu-HU" sz="2100" dirty="0" smtClean="0"/>
          </a:p>
          <a:p>
            <a:pPr>
              <a:buNone/>
            </a:pPr>
            <a:r>
              <a:rPr lang="hu-HU" altLang="hu-HU" sz="2100" b="1" dirty="0" smtClean="0"/>
              <a:t>Természeti és ember adta adottságok  konfliktushelyzetekben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Fajtái (veszteségek)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hu-HU" altLang="hu-HU" sz="2800" b="1" dirty="0" smtClean="0"/>
              <a:t>az egyik fél nagyot nyer, a másik kicsit veszít; </a:t>
            </a:r>
          </a:p>
          <a:p>
            <a:pPr marL="457200" indent="-457200">
              <a:buAutoNum type="arabicPeriod"/>
            </a:pPr>
            <a:r>
              <a:rPr lang="hu-HU" altLang="hu-HU" sz="2800" b="1" dirty="0" smtClean="0"/>
              <a:t>az egyik fél nagyot nyer, a másik nagyot veszít; </a:t>
            </a:r>
          </a:p>
          <a:p>
            <a:pPr marL="457200" indent="-457200">
              <a:buAutoNum type="arabicPeriod"/>
            </a:pPr>
            <a:r>
              <a:rPr lang="hu-HU" altLang="hu-HU" sz="2800" b="1" dirty="0" smtClean="0"/>
              <a:t>az egyik fél kicsit nyer, a másik kicsit veszít; </a:t>
            </a:r>
          </a:p>
          <a:p>
            <a:pPr marL="457200" indent="-457200">
              <a:buAutoNum type="arabicPeriod"/>
            </a:pPr>
            <a:r>
              <a:rPr lang="hu-HU" altLang="hu-HU" sz="2800" b="1" dirty="0" smtClean="0"/>
              <a:t>az egyik fél kicsit nyer, a másik nagyot veszít; </a:t>
            </a:r>
          </a:p>
          <a:p>
            <a:pPr marL="457200" indent="-457200">
              <a:buAutoNum type="arabicPeriod"/>
            </a:pPr>
            <a:r>
              <a:rPr lang="hu-HU" altLang="hu-HU" sz="2800" b="1" dirty="0" smtClean="0"/>
              <a:t>mindkét fél kicsit veszít; </a:t>
            </a:r>
          </a:p>
          <a:p>
            <a:pPr marL="457200" indent="-457200">
              <a:buAutoNum type="arabicPeriod"/>
            </a:pPr>
            <a:r>
              <a:rPr lang="hu-HU" altLang="hu-HU" sz="2800" b="1" dirty="0" smtClean="0"/>
              <a:t>mindkét fél nagyot veszít</a:t>
            </a:r>
          </a:p>
          <a:p>
            <a:pPr marL="457200" indent="-457200">
              <a:buAutoNum type="arabicPeriod"/>
            </a:pPr>
            <a:endParaRPr lang="hu-HU" altLang="hu-HU" sz="2800" b="1" dirty="0" smtClean="0"/>
          </a:p>
          <a:p>
            <a:pPr marL="457200" indent="-457200">
              <a:buAutoNum type="arabicPeriod"/>
            </a:pPr>
            <a:r>
              <a:rPr lang="hu-HU" altLang="hu-HU" sz="2800" b="1" dirty="0" err="1" smtClean="0"/>
              <a:t>Win-win</a:t>
            </a:r>
            <a:r>
              <a:rPr lang="hu-HU" altLang="hu-HU" sz="2800" b="1" dirty="0" smtClean="0"/>
              <a:t> szituáció krízisből nem származik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Fajtái (veszteségek)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 marL="457200" indent="-457200">
              <a:buNone/>
            </a:pPr>
            <a:r>
              <a:rPr lang="hu-HU" altLang="hu-HU" sz="2800" b="1" dirty="0" smtClean="0"/>
              <a:t>1. destruktív konfliktus: </a:t>
            </a:r>
          </a:p>
          <a:p>
            <a:pPr marL="457200" indent="-457200">
              <a:buNone/>
            </a:pPr>
            <a:r>
              <a:rPr lang="hu-HU" altLang="hu-HU" sz="2800" dirty="0" smtClean="0"/>
              <a:t>Amennyiben a versengés normát, törvényt, erkölcsi szabályt, stb. sért és ezért nem tisztességes</a:t>
            </a:r>
          </a:p>
          <a:p>
            <a:pPr marL="457200" indent="-457200">
              <a:buNone/>
            </a:pPr>
            <a:r>
              <a:rPr lang="hu-HU" altLang="hu-HU" sz="2800" b="1" dirty="0" smtClean="0"/>
              <a:t>2. konstruktív konfliktus:</a:t>
            </a:r>
          </a:p>
          <a:p>
            <a:pPr marL="457200" indent="-457200">
              <a:buNone/>
            </a:pPr>
            <a:r>
              <a:rPr lang="hu-HU" altLang="hu-HU" sz="2800" dirty="0" smtClean="0"/>
              <a:t>konfliktusokat viszont, amelyek valamely közös cél megvalósításának folyamatában alakulnak ki 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403350" y="79375"/>
            <a:ext cx="6481763" cy="1143000"/>
          </a:xfrm>
        </p:spPr>
        <p:txBody>
          <a:bodyPr/>
          <a:lstStyle/>
          <a:p>
            <a:pPr>
              <a:defRPr/>
            </a:pPr>
            <a:r>
              <a:rPr lang="hu-HU" sz="36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Életciklusa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684213" y="1387475"/>
            <a:ext cx="8136259" cy="528161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altLang="hu-HU" sz="2800" b="1" dirty="0" smtClean="0"/>
              <a:t>Látens szakasz </a:t>
            </a:r>
            <a:r>
              <a:rPr lang="hu-HU" altLang="hu-HU" sz="2800" dirty="0" smtClean="0"/>
              <a:t>– nem tapasztaljuk, vagy legalábbis nem ismerjük fel az egyes konstellációk potenciális veszélyességét.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800" b="1" dirty="0" smtClean="0"/>
              <a:t>Érzékelt krízishelyzet </a:t>
            </a:r>
            <a:r>
              <a:rPr lang="hu-HU" altLang="hu-HU" sz="2800" dirty="0" smtClean="0"/>
              <a:t>– láthatóan létrejött az a rendszer, amelynek elemei ebben a kapcsolat- és viszonyrendszerben, ahogy éppen egymással állnak, összeugraszthatóak, „berobbanthatóak”; logikailag kikövetkeztethető, milyen konfliktusok indíthatják be a krízist. </a:t>
            </a:r>
          </a:p>
          <a:p>
            <a:pPr marL="514350" indent="-514350">
              <a:buNone/>
            </a:pPr>
            <a:r>
              <a:rPr lang="hu-HU" altLang="hu-HU" sz="2800" dirty="0" smtClean="0"/>
              <a:t>	</a:t>
            </a: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UKözjogiAlapjai_2017feb13" id="{536DD7B2-EB97-40A6-B1A1-325D080B929D}" vid="{2A948D63-DCAF-4C3A-8227-6BB09A86DD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EUKözjogiAlapjai_2017feb13</Template>
  <TotalTime>655</TotalTime>
  <Words>981</Words>
  <Application>Microsoft Office PowerPoint</Application>
  <PresentationFormat>Diavetítés a képernyőre (4:3 oldalarány)</PresentationFormat>
  <Paragraphs>170</Paragraphs>
  <Slides>23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8" baseType="lpstr">
      <vt:lpstr>Arial</vt:lpstr>
      <vt:lpstr>Calibri</vt:lpstr>
      <vt:lpstr>Tahoma</vt:lpstr>
      <vt:lpstr>Times New Roman</vt:lpstr>
      <vt:lpstr>Alapértelmezett terv</vt:lpstr>
      <vt:lpstr>PowerPoint-bemutató</vt:lpstr>
      <vt:lpstr>Az egyes tematikus egységek</vt:lpstr>
      <vt:lpstr>Nehéz definiálhatóság itt is</vt:lpstr>
      <vt:lpstr>Nehéz definiálhatóság itt is</vt:lpstr>
      <vt:lpstr>Fajtái (méret)</vt:lpstr>
      <vt:lpstr>Fajtái (okok)</vt:lpstr>
      <vt:lpstr>Fajtái (veszteségek)</vt:lpstr>
      <vt:lpstr>Fajtái (veszteségek)</vt:lpstr>
      <vt:lpstr>Életciklusa</vt:lpstr>
      <vt:lpstr>Életciklusa</vt:lpstr>
      <vt:lpstr>Életciklusa</vt:lpstr>
      <vt:lpstr>Életciklusa</vt:lpstr>
      <vt:lpstr>Krízismenedzsment</vt:lpstr>
      <vt:lpstr>Krízismenedzsment és vezetéstudomány </vt:lpstr>
      <vt:lpstr>Krízismenedzsment és vezetéstudomány </vt:lpstr>
      <vt:lpstr>Krízismenedzsment folyamata és modelljei</vt:lpstr>
      <vt:lpstr>Krízismenedzsment folyamata </vt:lpstr>
      <vt:lpstr>Felkészülés (és/vagy érzékelés)</vt:lpstr>
      <vt:lpstr>Felkészülés (és/vagy érzékelés)</vt:lpstr>
      <vt:lpstr>Felkészülés (és/vagy érzékelés)</vt:lpstr>
      <vt:lpstr>Megjelenés és reagálás</vt:lpstr>
      <vt:lpstr>Helyreállítás </vt:lpstr>
      <vt:lpstr>Tanulás és visszacsatornázás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Dell</dc:creator>
  <cp:lastModifiedBy>Tanterem</cp:lastModifiedBy>
  <cp:revision>40</cp:revision>
  <cp:lastPrinted>2014-08-19T15:08:03Z</cp:lastPrinted>
  <dcterms:created xsi:type="dcterms:W3CDTF">2017-02-12T22:11:54Z</dcterms:created>
  <dcterms:modified xsi:type="dcterms:W3CDTF">2019-10-12T17:27:43Z</dcterms:modified>
</cp:coreProperties>
</file>